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56" r:id="rId5"/>
    <p:sldId id="257" r:id="rId6"/>
    <p:sldId id="260" r:id="rId7"/>
    <p:sldId id="261" r:id="rId8"/>
    <p:sldId id="262" r:id="rId9"/>
    <p:sldId id="263" r:id="rId10"/>
    <p:sldId id="258" r:id="rId11"/>
    <p:sldId id="264" r:id="rId12"/>
    <p:sldId id="278" r:id="rId13"/>
    <p:sldId id="279" r:id="rId14"/>
    <p:sldId id="280" r:id="rId15"/>
    <p:sldId id="281" r:id="rId16"/>
    <p:sldId id="267" r:id="rId17"/>
    <p:sldId id="268" r:id="rId18"/>
    <p:sldId id="269" r:id="rId19"/>
    <p:sldId id="270" r:id="rId20"/>
    <p:sldId id="272" r:id="rId21"/>
    <p:sldId id="273" r:id="rId22"/>
    <p:sldId id="282" r:id="rId23"/>
    <p:sldId id="274" r:id="rId24"/>
    <p:sldId id="275" r:id="rId25"/>
    <p:sldId id="276" r:id="rId26"/>
    <p:sldId id="277" r:id="rId2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95" autoAdjust="0"/>
    <p:restoredTop sz="95196" autoAdjust="0"/>
  </p:normalViewPr>
  <p:slideViewPr>
    <p:cSldViewPr snapToGrid="0" snapToObjects="1" showGuides="1">
      <p:cViewPr varScale="1">
        <p:scale>
          <a:sx n="83" d="100"/>
          <a:sy n="83" d="100"/>
        </p:scale>
        <p:origin x="1003" y="62"/>
      </p:cViewPr>
      <p:guideLst/>
    </p:cSldViewPr>
  </p:slideViewPr>
  <p:outlineViewPr>
    <p:cViewPr>
      <p:scale>
        <a:sx n="33" d="100"/>
        <a:sy n="33" d="100"/>
      </p:scale>
      <p:origin x="0" y="-247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56004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5.png"/><Relationship Id="rId26" Type="http://schemas.openxmlformats.org/officeDocument/2006/relationships/customXml" Target="../ink/ink21.xml"/><Relationship Id="rId3" Type="http://schemas.openxmlformats.org/officeDocument/2006/relationships/image" Target="../media/image6.png"/><Relationship Id="rId21" Type="http://schemas.openxmlformats.org/officeDocument/2006/relationships/image" Target="../media/image4.png"/><Relationship Id="rId34" Type="http://schemas.openxmlformats.org/officeDocument/2006/relationships/image" Target="../media/image12.png"/><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0.xml"/><Relationship Id="rId33" Type="http://schemas.openxmlformats.org/officeDocument/2006/relationships/customXml" Target="../ink/ink28.xml"/><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image" Target="../media/image7.png"/><Relationship Id="rId32" Type="http://schemas.openxmlformats.org/officeDocument/2006/relationships/customXml" Target="../ink/ink27.xml"/><Relationship Id="rId37" Type="http://schemas.openxmlformats.org/officeDocument/2006/relationships/image" Target="../media/image70.png"/><Relationship Id="rId23" Type="http://schemas.openxmlformats.org/officeDocument/2006/relationships/customXml" Target="../ink/ink19.xml"/><Relationship Id="rId28" Type="http://schemas.openxmlformats.org/officeDocument/2006/relationships/customXml" Target="../ink/ink23.xml"/><Relationship Id="rId36" Type="http://schemas.openxmlformats.org/officeDocument/2006/relationships/customXml" Target="../ink/ink30.xml"/><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6.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2.xml"/><Relationship Id="rId30" Type="http://schemas.openxmlformats.org/officeDocument/2006/relationships/customXml" Target="../ink/ink25.xml"/><Relationship Id="rId35" Type="http://schemas.openxmlformats.org/officeDocument/2006/relationships/customXml" Target="../ink/ink29.xml"/><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cf-courses-data.s3.us.cloud-object-storage.appdomain.cloud/IBM-DA0321EN-SkillsNetwork/LargeData/m5_survey_data_demographics.csv" TargetMode="External"/><Relationship Id="rId2" Type="http://schemas.openxmlformats.org/officeDocument/2006/relationships/hyperlink" Target="https://stackoverflow.blog/2019/04/09/the-2019-stack-overflow-developer-survey-results-are-in?cm_mmc=Email_Newsletter-_-Developer_Ed%2BTech-_-WW_WW-_-SkillsNetwork-Courses-IBM-DA0321EN-SkillsNetwork-21426264&amp;cm_mmca1=000026UJ&amp;cm_mmca2=10006555&amp;cm_mmca3=M12345678&amp;cvosrc=email.Newsletter.M12345678&amp;cvo_campaign=000026UJ&amp;cm_mmc=Email_Newsletter-_-Developer_Ed%2BTech-_-WW_WW-_-SkillsNetwork-Courses-IBM-DA0321EN-SkillsNetwork-21426264&amp;cm_mmca1=000026UJ&amp;cm_mmca2=10006555&amp;cm_mmca3=M12345678&amp;cvosrc=email.Newsletter.M12345678&amp;cvo_campaign=000026UJ" TargetMode="Externa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s://cf-courses-data.s3.us.cloud-object-storage.appdomain.cloud/IBM-DA0321EN-SkillsNetwork/LargeData/m5_survey_data_technologies_normalised.cs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1745673"/>
            <a:ext cx="5181600" cy="1925609"/>
          </a:xfrm>
        </p:spPr>
        <p:txBody>
          <a:bodyPr anchor="ctr">
            <a:noAutofit/>
          </a:bodyPr>
          <a:lstStyle/>
          <a:p>
            <a:pPr algn="just"/>
            <a:r>
              <a:rPr lang="en-US" sz="3600" b="1" dirty="0">
                <a:solidFill>
                  <a:srgbClr val="0E659B"/>
                </a:solidFill>
              </a:rPr>
              <a:t>Emerging Trending Skills Required In IT industry In the future</a:t>
            </a:r>
            <a:endParaRPr lang="en-IN" sz="3600" i="0" dirty="0">
              <a:ln w="0"/>
              <a:solidFill>
                <a:schemeClr val="accent1"/>
              </a:solidFill>
              <a:latin typeface="+mn-lt"/>
            </a:endParaRP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786909"/>
            <a:ext cx="5181600" cy="2390054"/>
          </a:xfrm>
        </p:spPr>
        <p:txBody>
          <a:bodyPr>
            <a:normAutofit/>
          </a:bodyPr>
          <a:lstStyle/>
          <a:p>
            <a:pPr marL="0" indent="0">
              <a:buNone/>
            </a:pPr>
            <a:r>
              <a:rPr lang="en-US" dirty="0"/>
              <a:t>Ninad Ansurkar</a:t>
            </a:r>
          </a:p>
          <a:p>
            <a:pPr marL="0" indent="0">
              <a:buNone/>
            </a:pPr>
            <a:r>
              <a:rPr lang="en-US" dirty="0"/>
              <a:t>01-07-2023</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24"/>
              <a:stretch>
                <a:fillRect/>
              </a:stretch>
            </p:blipFill>
            <p:spPr>
              <a:xfrm>
                <a:off x="3530520" y="867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4"/>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7"/>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365125"/>
            <a:ext cx="10515600" cy="1325563"/>
          </a:xfrm>
        </p:spPr>
        <p:txBody>
          <a:bodyPr/>
          <a:lstStyle/>
          <a:p>
            <a:r>
              <a:rPr lang="en-US" dirty="0"/>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fontScale="92500" lnSpcReduction="20000"/>
          </a:bodyPr>
          <a:lstStyle/>
          <a:p>
            <a:pPr marL="0" indent="0">
              <a:buNone/>
            </a:pPr>
            <a:r>
              <a:rPr lang="en-US" b="1" u="sng" dirty="0"/>
              <a:t>Findings</a:t>
            </a:r>
          </a:p>
          <a:p>
            <a:pPr algn="just"/>
            <a:r>
              <a:rPr lang="en-US" dirty="0" err="1"/>
              <a:t>PostgreSQL,MongoDB</a:t>
            </a:r>
            <a:r>
              <a:rPr lang="en-US" dirty="0"/>
              <a:t>, Redis have become the most desired Database.</a:t>
            </a:r>
          </a:p>
          <a:p>
            <a:pPr algn="just"/>
            <a:r>
              <a:rPr lang="en-US" dirty="0"/>
              <a:t>MongoDB, Redis, Elasticsearch are becoming increasingly popular for </a:t>
            </a:r>
            <a:r>
              <a:rPr lang="en-US" dirty="0" err="1"/>
              <a:t>desiredDatabased</a:t>
            </a:r>
            <a:r>
              <a:rPr lang="en-US" dirty="0"/>
              <a:t> roughly 10,000 increased in </a:t>
            </a:r>
            <a:r>
              <a:rPr lang="en-US" dirty="0" err="1"/>
              <a:t>respondants</a:t>
            </a:r>
            <a:r>
              <a:rPr lang="en-US" dirty="0"/>
              <a:t>.</a:t>
            </a:r>
          </a:p>
          <a:p>
            <a:pPr algn="just"/>
            <a:r>
              <a:rPr lang="en-US" dirty="0"/>
              <a:t>Oracle Database has become less popular and less desired</a:t>
            </a:r>
          </a:p>
          <a:p>
            <a:pPr algn="just"/>
            <a:r>
              <a:rPr lang="en-US" dirty="0"/>
              <a:t>Drastic increase in the desire database skills especially for </a:t>
            </a:r>
            <a:r>
              <a:rPr lang="en-US" dirty="0" err="1"/>
              <a:t>MongoBD</a:t>
            </a:r>
            <a:r>
              <a:rPr lang="en-US" dirty="0"/>
              <a:t> and </a:t>
            </a:r>
            <a:r>
              <a:rPr lang="en-US" dirty="0" err="1"/>
              <a:t>DynamoBD</a:t>
            </a:r>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fontScale="92500" lnSpcReduction="20000"/>
          </a:bodyPr>
          <a:lstStyle/>
          <a:p>
            <a:pPr marL="0" indent="0">
              <a:buNone/>
            </a:pPr>
            <a:r>
              <a:rPr lang="en-US" b="1" u="sng" dirty="0"/>
              <a:t>Implications</a:t>
            </a:r>
          </a:p>
          <a:p>
            <a:pPr algn="just"/>
            <a:r>
              <a:rPr lang="en-US" dirty="0"/>
              <a:t>PostgreSQL, </a:t>
            </a:r>
            <a:r>
              <a:rPr lang="en-US" dirty="0" err="1"/>
              <a:t>MongoDB,Redis,MySQL,Elasticsearch</a:t>
            </a:r>
            <a:r>
              <a:rPr lang="en-US" dirty="0"/>
              <a:t> are the desired and most used Database.</a:t>
            </a:r>
          </a:p>
          <a:p>
            <a:pPr algn="just"/>
            <a:r>
              <a:rPr lang="en-US" dirty="0" err="1"/>
              <a:t>MongoDb</a:t>
            </a:r>
            <a:r>
              <a:rPr lang="en-US" dirty="0"/>
              <a:t>, </a:t>
            </a:r>
            <a:r>
              <a:rPr lang="en-US" dirty="0" err="1"/>
              <a:t>Redis,Elasticsearch</a:t>
            </a:r>
            <a:r>
              <a:rPr lang="en-US" dirty="0"/>
              <a:t> have new and better functionalities or services.</a:t>
            </a:r>
          </a:p>
          <a:p>
            <a:pPr algn="just"/>
            <a:r>
              <a:rPr lang="en-US" dirty="0"/>
              <a:t>Oracle Database is to avoid</a:t>
            </a:r>
          </a:p>
          <a:p>
            <a:pPr algn="just"/>
            <a:r>
              <a:rPr lang="en-US" dirty="0"/>
              <a:t>Usage of </a:t>
            </a:r>
            <a:r>
              <a:rPr lang="en-US" dirty="0" err="1"/>
              <a:t>DynamoBD</a:t>
            </a:r>
            <a:r>
              <a:rPr lang="en-US" dirty="0"/>
              <a:t> more research may needed</a:t>
            </a:r>
          </a:p>
        </p:txBody>
      </p:sp>
    </p:spTree>
    <p:extLst>
      <p:ext uri="{BB962C8B-B14F-4D97-AF65-F5344CB8AC3E}">
        <p14:creationId xmlns:p14="http://schemas.microsoft.com/office/powerpoint/2010/main" val="265960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DA7A3-A523-C314-A575-51BAE961C3BA}"/>
              </a:ext>
            </a:extLst>
          </p:cNvPr>
          <p:cNvSpPr>
            <a:spLocks noGrp="1"/>
          </p:cNvSpPr>
          <p:nvPr>
            <p:ph type="title"/>
          </p:nvPr>
        </p:nvSpPr>
        <p:spPr/>
        <p:txBody>
          <a:bodyPr/>
          <a:lstStyle/>
          <a:p>
            <a:r>
              <a:rPr lang="en-US" dirty="0"/>
              <a:t>IDE TRENDS</a:t>
            </a:r>
            <a:endParaRPr lang="en-IN" dirty="0"/>
          </a:p>
        </p:txBody>
      </p:sp>
      <p:sp>
        <p:nvSpPr>
          <p:cNvPr id="3" name="Content Placeholder 2">
            <a:extLst>
              <a:ext uri="{FF2B5EF4-FFF2-40B4-BE49-F238E27FC236}">
                <a16:creationId xmlns:a16="http://schemas.microsoft.com/office/drawing/2014/main" id="{42C6BFE5-9310-8ECF-35C5-4ADDDA1154FE}"/>
              </a:ext>
            </a:extLst>
          </p:cNvPr>
          <p:cNvSpPr>
            <a:spLocks noGrp="1"/>
          </p:cNvSpPr>
          <p:nvPr>
            <p:ph sz="half" idx="1"/>
          </p:nvPr>
        </p:nvSpPr>
        <p:spPr/>
        <p:txBody>
          <a:bodyPr/>
          <a:lstStyle/>
          <a:p>
            <a:r>
              <a:rPr lang="en-US" b="1" u="sng" dirty="0"/>
              <a:t>Current Year</a:t>
            </a:r>
          </a:p>
          <a:p>
            <a:endParaRPr lang="en-IN" dirty="0"/>
          </a:p>
        </p:txBody>
      </p:sp>
      <p:sp>
        <p:nvSpPr>
          <p:cNvPr id="4" name="Content Placeholder 3">
            <a:extLst>
              <a:ext uri="{FF2B5EF4-FFF2-40B4-BE49-F238E27FC236}">
                <a16:creationId xmlns:a16="http://schemas.microsoft.com/office/drawing/2014/main" id="{95183A18-F401-2D84-4DF9-54C5C273FE4E}"/>
              </a:ext>
            </a:extLst>
          </p:cNvPr>
          <p:cNvSpPr>
            <a:spLocks noGrp="1"/>
          </p:cNvSpPr>
          <p:nvPr>
            <p:ph sz="half" idx="2"/>
          </p:nvPr>
        </p:nvSpPr>
        <p:spPr/>
        <p:txBody>
          <a:bodyPr/>
          <a:lstStyle/>
          <a:p>
            <a:r>
              <a:rPr lang="en-US" b="1" u="sng" dirty="0"/>
              <a:t>Next Year</a:t>
            </a:r>
          </a:p>
          <a:p>
            <a:endParaRPr lang="en-IN" dirty="0"/>
          </a:p>
        </p:txBody>
      </p:sp>
      <p:pic>
        <p:nvPicPr>
          <p:cNvPr id="6" name="Picture 5">
            <a:extLst>
              <a:ext uri="{FF2B5EF4-FFF2-40B4-BE49-F238E27FC236}">
                <a16:creationId xmlns:a16="http://schemas.microsoft.com/office/drawing/2014/main" id="{DBD73E8B-6E3F-BC33-0A4C-DF6257FE35EA}"/>
              </a:ext>
            </a:extLst>
          </p:cNvPr>
          <p:cNvPicPr>
            <a:picLocks noChangeAspect="1"/>
          </p:cNvPicPr>
          <p:nvPr/>
        </p:nvPicPr>
        <p:blipFill rotWithShape="1">
          <a:blip r:embed="rId2"/>
          <a:srcRect l="50000" t="42908" r="4955" b="7964"/>
          <a:stretch/>
        </p:blipFill>
        <p:spPr>
          <a:xfrm>
            <a:off x="838200" y="2316696"/>
            <a:ext cx="5257800" cy="3369196"/>
          </a:xfrm>
          <a:prstGeom prst="rect">
            <a:avLst/>
          </a:prstGeom>
        </p:spPr>
      </p:pic>
      <p:pic>
        <p:nvPicPr>
          <p:cNvPr id="8" name="Picture 7">
            <a:extLst>
              <a:ext uri="{FF2B5EF4-FFF2-40B4-BE49-F238E27FC236}">
                <a16:creationId xmlns:a16="http://schemas.microsoft.com/office/drawing/2014/main" id="{27A74B1F-3BA7-C519-A310-2CE047E5F89E}"/>
              </a:ext>
            </a:extLst>
          </p:cNvPr>
          <p:cNvPicPr>
            <a:picLocks noChangeAspect="1"/>
          </p:cNvPicPr>
          <p:nvPr/>
        </p:nvPicPr>
        <p:blipFill rotWithShape="1">
          <a:blip r:embed="rId3"/>
          <a:srcRect l="50624" t="45091" r="6251" b="9930"/>
          <a:stretch/>
        </p:blipFill>
        <p:spPr>
          <a:xfrm>
            <a:off x="6172200" y="2316697"/>
            <a:ext cx="5257800" cy="3369196"/>
          </a:xfrm>
          <a:prstGeom prst="rect">
            <a:avLst/>
          </a:prstGeom>
        </p:spPr>
      </p:pic>
    </p:spTree>
    <p:extLst>
      <p:ext uri="{BB962C8B-B14F-4D97-AF65-F5344CB8AC3E}">
        <p14:creationId xmlns:p14="http://schemas.microsoft.com/office/powerpoint/2010/main" val="61531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BB8BD-DAB8-2ABD-4997-56D90D567BF9}"/>
              </a:ext>
            </a:extLst>
          </p:cNvPr>
          <p:cNvSpPr>
            <a:spLocks noGrp="1"/>
          </p:cNvSpPr>
          <p:nvPr>
            <p:ph type="title"/>
          </p:nvPr>
        </p:nvSpPr>
        <p:spPr/>
        <p:txBody>
          <a:bodyPr/>
          <a:lstStyle/>
          <a:p>
            <a:r>
              <a:rPr lang="en-US" dirty="0"/>
              <a:t>IDE TRENDS - FINDINGS &amp; IMPLICATIONS</a:t>
            </a:r>
            <a:endParaRPr lang="en-IN" dirty="0"/>
          </a:p>
        </p:txBody>
      </p:sp>
      <p:sp>
        <p:nvSpPr>
          <p:cNvPr id="3" name="Content Placeholder 2">
            <a:extLst>
              <a:ext uri="{FF2B5EF4-FFF2-40B4-BE49-F238E27FC236}">
                <a16:creationId xmlns:a16="http://schemas.microsoft.com/office/drawing/2014/main" id="{521E95F5-8A97-B753-2F82-18615659527C}"/>
              </a:ext>
            </a:extLst>
          </p:cNvPr>
          <p:cNvSpPr>
            <a:spLocks noGrp="1"/>
          </p:cNvSpPr>
          <p:nvPr>
            <p:ph sz="half" idx="1"/>
          </p:nvPr>
        </p:nvSpPr>
        <p:spPr/>
        <p:txBody>
          <a:bodyPr>
            <a:normAutofit/>
          </a:bodyPr>
          <a:lstStyle/>
          <a:p>
            <a:pPr marL="0" indent="0">
              <a:buNone/>
            </a:pPr>
            <a:r>
              <a:rPr lang="en-US" b="1" u="sng" dirty="0"/>
              <a:t>Findings:</a:t>
            </a:r>
          </a:p>
          <a:p>
            <a:r>
              <a:rPr lang="en-US" dirty="0"/>
              <a:t>There shows a trend in IDEs:</a:t>
            </a:r>
          </a:p>
          <a:p>
            <a:r>
              <a:rPr lang="en-US" dirty="0"/>
              <a:t>The user for jQuery has drastically decreased.</a:t>
            </a:r>
          </a:p>
          <a:p>
            <a:r>
              <a:rPr lang="en-US" dirty="0"/>
              <a:t>React.js and  Vue.js have dramatically increase for the desire IDE as compared to current </a:t>
            </a:r>
            <a:r>
              <a:rPr lang="en-US" dirty="0" err="1"/>
              <a:t>WebFrame</a:t>
            </a:r>
            <a:r>
              <a:rPr lang="en-US" dirty="0"/>
              <a:t> worked with as illustrated in the hierarchy </a:t>
            </a:r>
            <a:r>
              <a:rPr lang="en-US" dirty="0" err="1"/>
              <a:t>buble</a:t>
            </a:r>
            <a:endParaRPr lang="en-IN" dirty="0"/>
          </a:p>
        </p:txBody>
      </p:sp>
      <p:sp>
        <p:nvSpPr>
          <p:cNvPr id="4" name="Content Placeholder 3">
            <a:extLst>
              <a:ext uri="{FF2B5EF4-FFF2-40B4-BE49-F238E27FC236}">
                <a16:creationId xmlns:a16="http://schemas.microsoft.com/office/drawing/2014/main" id="{E0A6DB7E-4B7A-DB03-97FA-102DE09F17E0}"/>
              </a:ext>
            </a:extLst>
          </p:cNvPr>
          <p:cNvSpPr>
            <a:spLocks noGrp="1"/>
          </p:cNvSpPr>
          <p:nvPr>
            <p:ph sz="half" idx="2"/>
          </p:nvPr>
        </p:nvSpPr>
        <p:spPr/>
        <p:txBody>
          <a:bodyPr>
            <a:normAutofit/>
          </a:bodyPr>
          <a:lstStyle/>
          <a:p>
            <a:pPr marL="0" indent="0">
              <a:buNone/>
            </a:pPr>
            <a:r>
              <a:rPr lang="en-US" b="1" u="sng" dirty="0"/>
              <a:t>Implications:</a:t>
            </a:r>
            <a:endParaRPr lang="en-US" dirty="0"/>
          </a:p>
          <a:p>
            <a:r>
              <a:rPr lang="en-US" dirty="0"/>
              <a:t>People are shifting to use a better </a:t>
            </a:r>
            <a:r>
              <a:rPr lang="en-US" dirty="0" err="1"/>
              <a:t>webframe</a:t>
            </a:r>
            <a:r>
              <a:rPr lang="en-US" dirty="0"/>
              <a:t> such as React.js or Vue.js</a:t>
            </a:r>
          </a:p>
          <a:p>
            <a:r>
              <a:rPr lang="en-US" dirty="0"/>
              <a:t>jQuery might be lacking of some functionality as compare to </a:t>
            </a:r>
            <a:r>
              <a:rPr lang="en-US" dirty="0" err="1"/>
              <a:t>webframe</a:t>
            </a:r>
            <a:r>
              <a:rPr lang="en-US" dirty="0"/>
              <a:t> competitors</a:t>
            </a:r>
          </a:p>
          <a:p>
            <a:r>
              <a:rPr lang="en-US" dirty="0"/>
              <a:t>jQuery can be omitted from the new requirements of new technological skills</a:t>
            </a:r>
          </a:p>
          <a:p>
            <a:endParaRPr lang="en-IN" dirty="0"/>
          </a:p>
        </p:txBody>
      </p:sp>
    </p:spTree>
    <p:extLst>
      <p:ext uri="{BB962C8B-B14F-4D97-AF65-F5344CB8AC3E}">
        <p14:creationId xmlns:p14="http://schemas.microsoft.com/office/powerpoint/2010/main" val="124712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690688"/>
            <a:ext cx="7068725" cy="4020761"/>
          </a:xfrm>
        </p:spPr>
        <p:txBody>
          <a:bodyPr>
            <a:normAutofit/>
          </a:bodyPr>
          <a:lstStyle/>
          <a:p>
            <a:pPr marL="0" indent="0" algn="just">
              <a:buNone/>
            </a:pPr>
            <a:r>
              <a:rPr lang="en-US" b="1" u="sng" dirty="0"/>
              <a:t>https://dataplatform.cloud.ibm.com/dashboards/8573bab0-1aed-4ba6-8dff-52be3441c91d/view/5568d77f2fed3e937cc9b5e4079f78057535275eb7bb800685d47b495d617297a8384799c87e4a5ad3175064f0ec145f9d</a:t>
            </a:r>
          </a:p>
        </p:txBody>
      </p:sp>
      <p:pic>
        <p:nvPicPr>
          <p:cNvPr id="5" name="Picture 4">
            <a:extLst>
              <a:ext uri="{FF2B5EF4-FFF2-40B4-BE49-F238E27FC236}">
                <a16:creationId xmlns:a16="http://schemas.microsoft.com/office/drawing/2014/main" id="{49F6C466-B847-478E-ADAD-F2B14AA5067A}"/>
              </a:ext>
            </a:extLst>
          </p:cNvPr>
          <p:cNvPicPr>
            <a:picLocks noChangeAspect="1"/>
          </p:cNvPicPr>
          <p:nvPr/>
        </p:nvPicPr>
        <p:blipFill>
          <a:blip r:embed="rId2"/>
          <a:stretch>
            <a:fillRect/>
          </a:stretch>
        </p:blipFill>
        <p:spPr>
          <a:xfrm>
            <a:off x="1077475" y="1901819"/>
            <a:ext cx="3054361" cy="3054361"/>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1</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1AC194F4-C172-AF05-255D-64C9B8BB220D}"/>
              </a:ext>
            </a:extLst>
          </p:cNvPr>
          <p:cNvPicPr>
            <a:picLocks noChangeAspect="1"/>
          </p:cNvPicPr>
          <p:nvPr/>
        </p:nvPicPr>
        <p:blipFill rotWithShape="1">
          <a:blip r:embed="rId2"/>
          <a:srcRect l="2515" t="9412" r="1919" b="5324"/>
          <a:stretch/>
        </p:blipFill>
        <p:spPr>
          <a:xfrm>
            <a:off x="838200" y="1314171"/>
            <a:ext cx="10515599" cy="5005947"/>
          </a:xfrm>
          <a:prstGeom prst="rect">
            <a:avLst/>
          </a:prstGeom>
        </p:spPr>
      </p:pic>
    </p:spTree>
    <p:extLst>
      <p:ext uri="{BB962C8B-B14F-4D97-AF65-F5344CB8AC3E}">
        <p14:creationId xmlns:p14="http://schemas.microsoft.com/office/powerpoint/2010/main" val="916853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2</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D173A44-FB93-55A7-6356-991084A77911}"/>
              </a:ext>
            </a:extLst>
          </p:cNvPr>
          <p:cNvPicPr>
            <a:picLocks noChangeAspect="1"/>
          </p:cNvPicPr>
          <p:nvPr/>
        </p:nvPicPr>
        <p:blipFill rotWithShape="1">
          <a:blip r:embed="rId2"/>
          <a:srcRect l="2633" t="9020" r="2371" b="6405"/>
          <a:stretch/>
        </p:blipFill>
        <p:spPr>
          <a:xfrm>
            <a:off x="838200" y="1344891"/>
            <a:ext cx="10515600" cy="4993155"/>
          </a:xfrm>
          <a:prstGeom prst="rect">
            <a:avLst/>
          </a:prstGeom>
        </p:spPr>
      </p:pic>
    </p:spTree>
    <p:extLst>
      <p:ext uri="{BB962C8B-B14F-4D97-AF65-F5344CB8AC3E}">
        <p14:creationId xmlns:p14="http://schemas.microsoft.com/office/powerpoint/2010/main" val="326612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3</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49B055E-0317-9F23-78CF-92FD16DE4C79}"/>
              </a:ext>
            </a:extLst>
          </p:cNvPr>
          <p:cNvPicPr>
            <a:picLocks noChangeAspect="1"/>
          </p:cNvPicPr>
          <p:nvPr/>
        </p:nvPicPr>
        <p:blipFill rotWithShape="1">
          <a:blip r:embed="rId2"/>
          <a:srcRect l="2371" t="8888" r="2021" b="7714"/>
          <a:stretch/>
        </p:blipFill>
        <p:spPr>
          <a:xfrm>
            <a:off x="838200" y="1255058"/>
            <a:ext cx="10515599" cy="5020235"/>
          </a:xfrm>
          <a:prstGeom prst="rect">
            <a:avLst/>
          </a:prstGeom>
        </p:spPr>
      </p:pic>
    </p:spTree>
    <p:extLst>
      <p:ext uri="{BB962C8B-B14F-4D97-AF65-F5344CB8AC3E}">
        <p14:creationId xmlns:p14="http://schemas.microsoft.com/office/powerpoint/2010/main" val="3517973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1253331" y="1825625"/>
            <a:ext cx="4351338" cy="435133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5760720" y="1508760"/>
            <a:ext cx="5593080" cy="4785360"/>
          </a:xfrm>
        </p:spPr>
        <p:txBody>
          <a:bodyPr>
            <a:normAutofit fontScale="92500" lnSpcReduction="10000"/>
          </a:bodyPr>
          <a:lstStyle/>
          <a:p>
            <a:pPr algn="just"/>
            <a:r>
              <a:rPr lang="en-US" b="1" u="sng" dirty="0"/>
              <a:t>For future skills requirements and recommendations:</a:t>
            </a:r>
          </a:p>
          <a:p>
            <a:pPr marL="457200" indent="-457200" algn="just">
              <a:buFont typeface="+mj-lt"/>
              <a:buAutoNum type="arabicPeriod"/>
            </a:pPr>
            <a:r>
              <a:rPr lang="en-US" sz="2000" dirty="0"/>
              <a:t>What are the Skill must have? Or DESIRE to be in the industry?</a:t>
            </a:r>
          </a:p>
          <a:p>
            <a:pPr marL="457200" indent="-457200" algn="just">
              <a:buFont typeface="+mj-lt"/>
              <a:buAutoNum type="arabicPeriod"/>
            </a:pPr>
            <a:r>
              <a:rPr lang="en-US" sz="2000" dirty="0"/>
              <a:t>Top programming languages </a:t>
            </a:r>
            <a:r>
              <a:rPr lang="en-US" sz="2000" dirty="0" err="1"/>
              <a:t>FutureDesire</a:t>
            </a:r>
            <a:r>
              <a:rPr lang="en-US" sz="2000" dirty="0"/>
              <a:t> are: </a:t>
            </a:r>
          </a:p>
          <a:p>
            <a:pPr lvl="1" algn="just"/>
            <a:r>
              <a:rPr lang="en-US" sz="1800" dirty="0" err="1"/>
              <a:t>JavaScripts</a:t>
            </a:r>
            <a:r>
              <a:rPr lang="en-US" sz="1800" dirty="0"/>
              <a:t>, Python, HTML/</a:t>
            </a:r>
            <a:r>
              <a:rPr lang="en-US" sz="1800" dirty="0" err="1"/>
              <a:t>CSS,SQL,TypeScript</a:t>
            </a:r>
            <a:r>
              <a:rPr lang="en-US" sz="1800" dirty="0"/>
              <a:t> have become the new desire programming language that are gaining popularity in the IT industry</a:t>
            </a:r>
          </a:p>
          <a:p>
            <a:pPr marL="457200" indent="-457200" algn="just">
              <a:buFont typeface="+mj-lt"/>
              <a:buAutoNum type="arabicPeriod"/>
            </a:pPr>
            <a:r>
              <a:rPr lang="en-US" sz="2200" dirty="0"/>
              <a:t>Top Database Skills:</a:t>
            </a:r>
          </a:p>
          <a:p>
            <a:pPr lvl="1" algn="just"/>
            <a:r>
              <a:rPr lang="en-US" sz="1800" dirty="0"/>
              <a:t>PostgreSQL, </a:t>
            </a:r>
            <a:r>
              <a:rPr lang="en-US" sz="1800" dirty="0" err="1"/>
              <a:t>MongoDB,Redis</a:t>
            </a:r>
            <a:r>
              <a:rPr lang="en-US" sz="1800" dirty="0"/>
              <a:t>, MySQL, Elasticsearch are becoming more sought after as compared to current most popular databases that people worked with.</a:t>
            </a:r>
          </a:p>
          <a:p>
            <a:pPr marL="457200" indent="-457200" algn="just">
              <a:buFont typeface="+mj-lt"/>
              <a:buAutoNum type="arabicPeriod"/>
            </a:pPr>
            <a:r>
              <a:rPr lang="en-US" sz="2200" dirty="0"/>
              <a:t>Popular IDEs:</a:t>
            </a:r>
          </a:p>
          <a:p>
            <a:pPr lvl="1" algn="just"/>
            <a:r>
              <a:rPr lang="en-US" sz="1800" dirty="0" err="1"/>
              <a:t>React.js,Angular</a:t>
            </a:r>
            <a:r>
              <a:rPr lang="en-US" sz="1800" dirty="0"/>
              <a:t>/Angular.js,Vue.js , </a:t>
            </a:r>
            <a:r>
              <a:rPr lang="en-US" sz="1800" dirty="0" err="1"/>
              <a:t>jquery</a:t>
            </a:r>
            <a:r>
              <a:rPr lang="en-US" sz="1800" dirty="0"/>
              <a:t> and ASP.net are the popular IDEs.</a:t>
            </a:r>
          </a:p>
          <a:p>
            <a:endParaRPr lang="en-US" dirty="0"/>
          </a:p>
        </p:txBody>
      </p:sp>
    </p:spTree>
    <p:extLst>
      <p:ext uri="{BB962C8B-B14F-4D97-AF65-F5344CB8AC3E}">
        <p14:creationId xmlns:p14="http://schemas.microsoft.com/office/powerpoint/2010/main" val="2161130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539240"/>
            <a:ext cx="5181600" cy="4637723"/>
          </a:xfrm>
        </p:spPr>
        <p:txBody>
          <a:bodyPr>
            <a:normAutofit fontScale="70000" lnSpcReduction="20000"/>
          </a:bodyPr>
          <a:lstStyle/>
          <a:p>
            <a:pPr marL="0" indent="0">
              <a:buNone/>
            </a:pPr>
            <a:r>
              <a:rPr lang="en-US" b="1" u="sng" dirty="0"/>
              <a:t>Findings</a:t>
            </a:r>
          </a:p>
          <a:p>
            <a:pPr algn="just"/>
            <a:r>
              <a:rPr lang="en-US" sz="2800" dirty="0" err="1"/>
              <a:t>JavaScripts</a:t>
            </a:r>
            <a:r>
              <a:rPr lang="en-US" sz="2800" dirty="0"/>
              <a:t>, Python, HTML/</a:t>
            </a:r>
            <a:r>
              <a:rPr lang="en-US" sz="2800" dirty="0" err="1"/>
              <a:t>CSS,SQL,TypeScript</a:t>
            </a:r>
            <a:r>
              <a:rPr lang="en-US" sz="2800" dirty="0"/>
              <a:t> are the new desire programming language</a:t>
            </a:r>
          </a:p>
          <a:p>
            <a:pPr algn="just"/>
            <a:r>
              <a:rPr lang="en-US" sz="2800" dirty="0"/>
              <a:t>PostgreSQL, </a:t>
            </a:r>
            <a:r>
              <a:rPr lang="en-US" sz="2800" dirty="0" err="1"/>
              <a:t>MongoDB,Redis</a:t>
            </a:r>
            <a:r>
              <a:rPr lang="en-US" sz="2800" dirty="0"/>
              <a:t>, MySQL, Elasticsearch are the new desired Database</a:t>
            </a:r>
          </a:p>
          <a:p>
            <a:pPr algn="just"/>
            <a:r>
              <a:rPr lang="en-US" sz="2800" dirty="0" err="1"/>
              <a:t>React.js,Angular</a:t>
            </a:r>
            <a:r>
              <a:rPr lang="en-US" sz="2800" dirty="0"/>
              <a:t>/Angular.js,Vue.js , </a:t>
            </a:r>
            <a:r>
              <a:rPr lang="en-US" sz="2800" dirty="0" err="1"/>
              <a:t>jquery</a:t>
            </a:r>
            <a:r>
              <a:rPr lang="en-US" sz="2800" dirty="0"/>
              <a:t> and ASP.net are the popular IDEs</a:t>
            </a:r>
          </a:p>
          <a:p>
            <a:pPr algn="just"/>
            <a:r>
              <a:rPr lang="en-US" dirty="0"/>
              <a:t>The trends shows a drastic changes in Desire for </a:t>
            </a:r>
            <a:r>
              <a:rPr lang="en-US" dirty="0" err="1"/>
              <a:t>nextyear</a:t>
            </a:r>
            <a:r>
              <a:rPr lang="en-US" dirty="0"/>
              <a:t> programming languages, Database and IDEs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539240"/>
            <a:ext cx="5181600" cy="4637723"/>
          </a:xfrm>
        </p:spPr>
        <p:txBody>
          <a:bodyPr>
            <a:normAutofit fontScale="70000" lnSpcReduction="20000"/>
          </a:bodyPr>
          <a:lstStyle/>
          <a:p>
            <a:pPr marL="0" indent="0">
              <a:buNone/>
            </a:pPr>
            <a:r>
              <a:rPr lang="en-US" b="1" u="sng" dirty="0"/>
              <a:t>Implications</a:t>
            </a:r>
          </a:p>
          <a:p>
            <a:pPr algn="just"/>
            <a:r>
              <a:rPr lang="en-US" dirty="0"/>
              <a:t>Future Skills Requirements implements:</a:t>
            </a:r>
          </a:p>
          <a:p>
            <a:pPr algn="just"/>
            <a:r>
              <a:rPr lang="en-US" dirty="0"/>
              <a:t>Programming Language:</a:t>
            </a:r>
          </a:p>
          <a:p>
            <a:pPr lvl="1" algn="just"/>
            <a:r>
              <a:rPr lang="en-US" dirty="0"/>
              <a:t> </a:t>
            </a:r>
            <a:r>
              <a:rPr lang="en-US" dirty="0" err="1"/>
              <a:t>JavaScripts</a:t>
            </a:r>
            <a:r>
              <a:rPr lang="en-US" dirty="0"/>
              <a:t>, Python, HTML/</a:t>
            </a:r>
            <a:r>
              <a:rPr lang="en-US" dirty="0" err="1"/>
              <a:t>CSS,SQL,TypeScript</a:t>
            </a:r>
            <a:endParaRPr lang="en-US" dirty="0"/>
          </a:p>
          <a:p>
            <a:pPr algn="just"/>
            <a:r>
              <a:rPr lang="en-US" dirty="0"/>
              <a:t> Database:</a:t>
            </a:r>
          </a:p>
          <a:p>
            <a:pPr lvl="1" algn="just"/>
            <a:r>
              <a:rPr lang="en-US" dirty="0"/>
              <a:t>PostgreSQL, </a:t>
            </a:r>
            <a:r>
              <a:rPr lang="en-US" dirty="0" err="1"/>
              <a:t>MongoDB,Redis</a:t>
            </a:r>
            <a:r>
              <a:rPr lang="en-US" dirty="0"/>
              <a:t>, MySQL, Elasticsearch</a:t>
            </a:r>
          </a:p>
          <a:p>
            <a:pPr algn="just"/>
            <a:r>
              <a:rPr lang="en-US" dirty="0"/>
              <a:t> IDEs:</a:t>
            </a:r>
          </a:p>
          <a:p>
            <a:pPr lvl="1" algn="just"/>
            <a:r>
              <a:rPr lang="en-US" dirty="0" err="1"/>
              <a:t>React.js,Angular</a:t>
            </a:r>
            <a:r>
              <a:rPr lang="en-US" dirty="0"/>
              <a:t>/Angular.js,Vue.js , </a:t>
            </a:r>
            <a:r>
              <a:rPr lang="en-US" dirty="0" err="1"/>
              <a:t>jquery</a:t>
            </a:r>
            <a:r>
              <a:rPr lang="en-US" dirty="0"/>
              <a:t> and ASP.net</a:t>
            </a:r>
          </a:p>
          <a:p>
            <a:pPr algn="just"/>
            <a:r>
              <a:rPr lang="en-US" dirty="0"/>
              <a:t>There are a few Databases that are also increasingly desire such like </a:t>
            </a:r>
            <a:r>
              <a:rPr lang="en-US" dirty="0" err="1"/>
              <a:t>DynamoBd</a:t>
            </a:r>
            <a:endParaRPr lang="en-US" dirty="0"/>
          </a:p>
          <a:p>
            <a:pPr algn="just"/>
            <a:r>
              <a:rPr lang="en-US" dirty="0"/>
              <a:t>The numbers of Skills requirements to be able to be competitive in the IT industry has been changing in the vast development and redefine of current </a:t>
            </a:r>
            <a:r>
              <a:rPr lang="en-US" dirty="0" err="1"/>
              <a:t>techonoly</a:t>
            </a:r>
            <a:r>
              <a:rPr lang="en-US" dirty="0"/>
              <a:t>.</a:t>
            </a:r>
          </a:p>
        </p:txBody>
      </p:sp>
    </p:spTree>
    <p:extLst>
      <p:ext uri="{BB962C8B-B14F-4D97-AF65-F5344CB8AC3E}">
        <p14:creationId xmlns:p14="http://schemas.microsoft.com/office/powerpoint/2010/main" val="647271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28C8-5CEB-6D17-CA52-7ABA785D6044}"/>
              </a:ext>
            </a:extLst>
          </p:cNvPr>
          <p:cNvSpPr>
            <a:spLocks noGrp="1"/>
          </p:cNvSpPr>
          <p:nvPr>
            <p:ph type="title"/>
          </p:nvPr>
        </p:nvSpPr>
        <p:spPr/>
        <p:txBody>
          <a:bodyPr>
            <a:normAutofit/>
          </a:bodyPr>
          <a:lstStyle/>
          <a:p>
            <a:r>
              <a:rPr lang="en-US" sz="3600" dirty="0"/>
              <a:t>Additional FINDINGS &amp; IMPLICATIONS</a:t>
            </a:r>
            <a:endParaRPr lang="en-IN" sz="3600" dirty="0"/>
          </a:p>
        </p:txBody>
      </p:sp>
      <p:sp>
        <p:nvSpPr>
          <p:cNvPr id="3" name="Content Placeholder 2">
            <a:extLst>
              <a:ext uri="{FF2B5EF4-FFF2-40B4-BE49-F238E27FC236}">
                <a16:creationId xmlns:a16="http://schemas.microsoft.com/office/drawing/2014/main" id="{BA5B5378-E696-7F51-4A3B-041FC69F535D}"/>
              </a:ext>
            </a:extLst>
          </p:cNvPr>
          <p:cNvSpPr>
            <a:spLocks noGrp="1"/>
          </p:cNvSpPr>
          <p:nvPr>
            <p:ph sz="half" idx="1"/>
          </p:nvPr>
        </p:nvSpPr>
        <p:spPr>
          <a:xfrm>
            <a:off x="838200" y="1578429"/>
            <a:ext cx="5181600" cy="4598534"/>
          </a:xfrm>
        </p:spPr>
        <p:txBody>
          <a:bodyPr>
            <a:normAutofit fontScale="92500"/>
          </a:bodyPr>
          <a:lstStyle/>
          <a:p>
            <a:pPr marL="0" indent="0">
              <a:buNone/>
            </a:pPr>
            <a:r>
              <a:rPr lang="en-US" sz="2800" b="1" u="sng" dirty="0"/>
              <a:t>Findings</a:t>
            </a:r>
          </a:p>
          <a:p>
            <a:pPr algn="just"/>
            <a:r>
              <a:rPr lang="en-US" sz="2600" dirty="0"/>
              <a:t>The survey that is done where Men are more involve in the IT industry as depicts from the </a:t>
            </a:r>
            <a:r>
              <a:rPr lang="en-US" sz="2600" dirty="0" err="1"/>
              <a:t>DashBoard</a:t>
            </a:r>
            <a:r>
              <a:rPr lang="en-US" sz="2600" dirty="0"/>
              <a:t> 3 Pie chart where it shown about 93.7% of the industry are men.</a:t>
            </a:r>
          </a:p>
          <a:p>
            <a:pPr algn="just"/>
            <a:r>
              <a:rPr lang="en-US" sz="2600" dirty="0"/>
              <a:t>From the research it also shows that the respondent for the survey are roughly around age of 18-40</a:t>
            </a:r>
          </a:p>
          <a:p>
            <a:pPr algn="just"/>
            <a:r>
              <a:rPr lang="en-US" sz="2600" dirty="0"/>
              <a:t>From the survey also illustrated that most respondent has </a:t>
            </a:r>
            <a:r>
              <a:rPr lang="en-US" sz="2600" dirty="0" err="1"/>
              <a:t>atleast</a:t>
            </a:r>
            <a:r>
              <a:rPr lang="en-US" sz="2600" dirty="0"/>
              <a:t> an education level of a bachelors degree</a:t>
            </a:r>
          </a:p>
          <a:p>
            <a:endParaRPr lang="en-IN" dirty="0"/>
          </a:p>
        </p:txBody>
      </p:sp>
      <p:sp>
        <p:nvSpPr>
          <p:cNvPr id="4" name="Content Placeholder 3">
            <a:extLst>
              <a:ext uri="{FF2B5EF4-FFF2-40B4-BE49-F238E27FC236}">
                <a16:creationId xmlns:a16="http://schemas.microsoft.com/office/drawing/2014/main" id="{74C8D381-D266-5128-F1F1-434B8E5FB704}"/>
              </a:ext>
            </a:extLst>
          </p:cNvPr>
          <p:cNvSpPr>
            <a:spLocks noGrp="1"/>
          </p:cNvSpPr>
          <p:nvPr>
            <p:ph sz="half" idx="2"/>
          </p:nvPr>
        </p:nvSpPr>
        <p:spPr>
          <a:xfrm>
            <a:off x="6172200" y="1578430"/>
            <a:ext cx="5181600" cy="4598534"/>
          </a:xfrm>
        </p:spPr>
        <p:txBody>
          <a:bodyPr>
            <a:normAutofit fontScale="92500"/>
          </a:bodyPr>
          <a:lstStyle/>
          <a:p>
            <a:pPr marL="0" indent="0">
              <a:buNone/>
            </a:pPr>
            <a:r>
              <a:rPr lang="en-US" b="1" u="sng" dirty="0"/>
              <a:t>Implications:</a:t>
            </a:r>
          </a:p>
          <a:p>
            <a:pPr algn="just"/>
            <a:r>
              <a:rPr lang="en-US" sz="2600" dirty="0"/>
              <a:t>There might be a relationship related between the next year desire skills and the education level of the respondent.</a:t>
            </a:r>
          </a:p>
          <a:p>
            <a:pPr algn="just"/>
            <a:endParaRPr lang="en-US" sz="2600" dirty="0"/>
          </a:p>
          <a:p>
            <a:pPr algn="just"/>
            <a:r>
              <a:rPr lang="en-US" sz="2600" dirty="0"/>
              <a:t>Gender might plays a role in the ever changing industry of IT </a:t>
            </a:r>
          </a:p>
          <a:p>
            <a:endParaRPr lang="en-IN" dirty="0"/>
          </a:p>
        </p:txBody>
      </p:sp>
    </p:spTree>
    <p:extLst>
      <p:ext uri="{BB962C8B-B14F-4D97-AF65-F5344CB8AC3E}">
        <p14:creationId xmlns:p14="http://schemas.microsoft.com/office/powerpoint/2010/main" val="2036497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pPr algn="just"/>
            <a:r>
              <a:rPr lang="en-US" sz="2200" dirty="0"/>
              <a:t>Executive Summary</a:t>
            </a:r>
          </a:p>
          <a:p>
            <a:pPr algn="just"/>
            <a:r>
              <a:rPr lang="en-US" sz="2200" dirty="0"/>
              <a:t>Introduction</a:t>
            </a:r>
          </a:p>
          <a:p>
            <a:pPr algn="just"/>
            <a:r>
              <a:rPr lang="en-US" sz="2200" dirty="0"/>
              <a:t>Methodology</a:t>
            </a:r>
          </a:p>
          <a:p>
            <a:pPr algn="just"/>
            <a:r>
              <a:rPr lang="en-US" sz="2200" dirty="0"/>
              <a:t>Results</a:t>
            </a:r>
          </a:p>
          <a:p>
            <a:pPr lvl="1" algn="just"/>
            <a:r>
              <a:rPr lang="en-US" sz="1800" dirty="0"/>
              <a:t>Visualization – Charts</a:t>
            </a:r>
          </a:p>
          <a:p>
            <a:pPr lvl="1" algn="just"/>
            <a:r>
              <a:rPr lang="en-US" sz="1800" dirty="0"/>
              <a:t>Dashboard</a:t>
            </a:r>
          </a:p>
          <a:p>
            <a:pPr algn="just"/>
            <a:r>
              <a:rPr lang="en-US" sz="2200" dirty="0"/>
              <a:t>Discussion</a:t>
            </a:r>
          </a:p>
          <a:p>
            <a:pPr lvl="1" algn="just"/>
            <a:r>
              <a:rPr lang="en-US" sz="1800" dirty="0"/>
              <a:t>Findings &amp; Implications</a:t>
            </a:r>
          </a:p>
          <a:p>
            <a:pPr algn="just"/>
            <a:r>
              <a:rPr lang="en-US" sz="2200" dirty="0"/>
              <a:t>Conclusion</a:t>
            </a:r>
          </a:p>
          <a:p>
            <a:pPr algn="just"/>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180329" y="1569720"/>
            <a:ext cx="7173472" cy="4607243"/>
          </a:xfrm>
        </p:spPr>
        <p:txBody>
          <a:bodyPr>
            <a:normAutofit fontScale="85000" lnSpcReduction="20000"/>
          </a:bodyPr>
          <a:lstStyle/>
          <a:p>
            <a:pPr algn="just"/>
            <a:r>
              <a:rPr lang="en-US" dirty="0"/>
              <a:t>The Open source data collected from </a:t>
            </a:r>
            <a:r>
              <a:rPr lang="en-US" dirty="0" err="1"/>
              <a:t>StackFlow</a:t>
            </a:r>
            <a:r>
              <a:rPr lang="en-US" dirty="0"/>
              <a:t> can be recreated and analyze to avoid any data biased.</a:t>
            </a:r>
          </a:p>
          <a:p>
            <a:pPr algn="just"/>
            <a:r>
              <a:rPr lang="en-US" dirty="0"/>
              <a:t>The technologies that worked with in  current year has shown a shift in trend, in order to remain competitive changes in skills requirements are needed.</a:t>
            </a:r>
          </a:p>
          <a:p>
            <a:pPr algn="just"/>
            <a:r>
              <a:rPr lang="en-US" dirty="0"/>
              <a:t>The significant changes and desires are shown in programming languages and the </a:t>
            </a:r>
            <a:r>
              <a:rPr lang="en-US" dirty="0" err="1"/>
              <a:t>databases.Hence</a:t>
            </a:r>
            <a:r>
              <a:rPr lang="en-US" dirty="0"/>
              <a:t> the new requirements:</a:t>
            </a:r>
          </a:p>
          <a:p>
            <a:pPr algn="just"/>
            <a:r>
              <a:rPr lang="en-US" dirty="0"/>
              <a:t>Programming Language:</a:t>
            </a:r>
          </a:p>
          <a:p>
            <a:pPr lvl="1" algn="just"/>
            <a:r>
              <a:rPr lang="en-US" dirty="0"/>
              <a:t> </a:t>
            </a:r>
            <a:r>
              <a:rPr lang="en-US" dirty="0" err="1"/>
              <a:t>JavaScripts</a:t>
            </a:r>
            <a:r>
              <a:rPr lang="en-US" dirty="0"/>
              <a:t>, Python, HTML/</a:t>
            </a:r>
            <a:r>
              <a:rPr lang="en-US" dirty="0" err="1"/>
              <a:t>CSS,SQL,TypeScript</a:t>
            </a:r>
            <a:endParaRPr lang="en-US" dirty="0"/>
          </a:p>
          <a:p>
            <a:pPr algn="just"/>
            <a:r>
              <a:rPr lang="en-US" dirty="0"/>
              <a:t>Database:</a:t>
            </a:r>
          </a:p>
          <a:p>
            <a:pPr lvl="1" algn="just"/>
            <a:r>
              <a:rPr lang="en-US" dirty="0"/>
              <a:t>PostgreSQL, </a:t>
            </a:r>
            <a:r>
              <a:rPr lang="en-US" dirty="0" err="1"/>
              <a:t>MongoDB,Redis</a:t>
            </a:r>
            <a:r>
              <a:rPr lang="en-US" dirty="0"/>
              <a:t>, MySQL, Elasticsearch</a:t>
            </a:r>
          </a:p>
          <a:p>
            <a:pPr algn="just"/>
            <a:r>
              <a:rPr lang="en-US" dirty="0"/>
              <a:t>IDEs:</a:t>
            </a:r>
          </a:p>
          <a:p>
            <a:pPr lvl="1" algn="just"/>
            <a:r>
              <a:rPr lang="en-US" dirty="0" err="1"/>
              <a:t>React.js,Angular</a:t>
            </a:r>
            <a:r>
              <a:rPr lang="en-US" dirty="0"/>
              <a:t>/Angular.js,Vue.js , </a:t>
            </a:r>
            <a:r>
              <a:rPr lang="en-US" dirty="0" err="1"/>
              <a:t>jquery</a:t>
            </a:r>
            <a:r>
              <a:rPr lang="en-US" dirty="0"/>
              <a:t> and ASP.net</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pic>
        <p:nvPicPr>
          <p:cNvPr id="6" name="Content Placeholder 5">
            <a:extLst>
              <a:ext uri="{FF2B5EF4-FFF2-40B4-BE49-F238E27FC236}">
                <a16:creationId xmlns:a16="http://schemas.microsoft.com/office/drawing/2014/main" id="{F0BABF0B-FF0C-EF9E-0A4D-B95FB04CB49D}"/>
              </a:ext>
            </a:extLst>
          </p:cNvPr>
          <p:cNvPicPr>
            <a:picLocks noGrp="1" noChangeAspect="1"/>
          </p:cNvPicPr>
          <p:nvPr>
            <p:ph sz="half" idx="2"/>
          </p:nvPr>
        </p:nvPicPr>
        <p:blipFill>
          <a:blip r:embed="rId2"/>
          <a:stretch>
            <a:fillRect/>
          </a:stretch>
        </p:blipFill>
        <p:spPr>
          <a:xfrm>
            <a:off x="4587240" y="1690688"/>
            <a:ext cx="6766560" cy="4511991"/>
          </a:xfrm>
        </p:spPr>
      </p:pic>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5929053" cy="1325563"/>
          </a:xfrm>
        </p:spPr>
        <p:txBody>
          <a:bodyPr anchor="ctr">
            <a:normAutofit/>
          </a:bodyPr>
          <a:lstStyle/>
          <a:p>
            <a:r>
              <a:rPr lang="en-US" dirty="0"/>
              <a:t> JOB POSTINGS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914400" y="1708615"/>
            <a:ext cx="10489276" cy="1065065"/>
          </a:xfrm>
        </p:spPr>
        <p:txBody>
          <a:bodyPr>
            <a:normAutofit/>
          </a:bodyPr>
          <a:lstStyle/>
          <a:p>
            <a:pPr marL="0" indent="0">
              <a:buNone/>
            </a:pPr>
            <a:r>
              <a:rPr lang="en-US" sz="2200" dirty="0"/>
              <a:t>In Module 1 you have collected the job posting data using Job API in a file named “</a:t>
            </a:r>
            <a:r>
              <a:rPr lang="en-IN" sz="2400" dirty="0"/>
              <a:t>job-postings.xlsx</a:t>
            </a:r>
            <a:r>
              <a:rPr lang="en-US" sz="2200" dirty="0"/>
              <a:t>”. Present that data using a bar chart here. Order the bar chart in the descending order of the number of job postings.</a:t>
            </a:r>
          </a:p>
        </p:txBody>
      </p:sp>
      <p:pic>
        <p:nvPicPr>
          <p:cNvPr id="6" name="Picture 5">
            <a:extLst>
              <a:ext uri="{FF2B5EF4-FFF2-40B4-BE49-F238E27FC236}">
                <a16:creationId xmlns:a16="http://schemas.microsoft.com/office/drawing/2014/main" id="{E43AEF35-9C49-FC42-E176-9FDE125902C8}"/>
              </a:ext>
            </a:extLst>
          </p:cNvPr>
          <p:cNvPicPr>
            <a:picLocks noChangeAspect="1"/>
          </p:cNvPicPr>
          <p:nvPr/>
        </p:nvPicPr>
        <p:blipFill>
          <a:blip r:embed="rId2"/>
          <a:stretch>
            <a:fillRect/>
          </a:stretch>
        </p:blipFill>
        <p:spPr>
          <a:xfrm>
            <a:off x="2636519" y="2667000"/>
            <a:ext cx="5701453" cy="3947160"/>
          </a:xfrm>
          <a:prstGeom prst="rect">
            <a:avLst/>
          </a:prstGeom>
        </p:spPr>
      </p:pic>
    </p:spTree>
    <p:extLst>
      <p:ext uri="{BB962C8B-B14F-4D97-AF65-F5344CB8AC3E}">
        <p14:creationId xmlns:p14="http://schemas.microsoft.com/office/powerpoint/2010/main" val="3078551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5929053" cy="1325563"/>
          </a:xfrm>
        </p:spPr>
        <p:txBody>
          <a:bodyPr anchor="ctr">
            <a:normAutofit/>
          </a:bodyPr>
          <a:lstStyle/>
          <a:p>
            <a:r>
              <a:rPr lang="en-US" dirty="0"/>
              <a:t>POPULAR LANGUAGES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78305" y="1432561"/>
            <a:ext cx="10525371" cy="1021079"/>
          </a:xfrm>
        </p:spPr>
        <p:txBody>
          <a:bodyPr>
            <a:normAutofit lnSpcReduction="10000"/>
          </a:bodyPr>
          <a:lstStyle/>
          <a:p>
            <a:pPr marL="0" indent="0">
              <a:buNone/>
            </a:pPr>
            <a:r>
              <a:rPr lang="en-US" sz="2200" dirty="0"/>
              <a:t>In Module 1 you have collected the job postings data using web scraping in a file named “</a:t>
            </a:r>
            <a:r>
              <a:rPr lang="en-IN" sz="2400" dirty="0"/>
              <a:t>popular-</a:t>
            </a:r>
            <a:r>
              <a:rPr lang="en-IN" sz="2400" dirty="0" err="1"/>
              <a:t>languages.csv</a:t>
            </a:r>
            <a:r>
              <a:rPr lang="en-US" sz="2200" dirty="0"/>
              <a:t>”. Present that data using a bar chart here. Order the bar chart in the descending order of salary.</a:t>
            </a:r>
          </a:p>
        </p:txBody>
      </p:sp>
      <p:pic>
        <p:nvPicPr>
          <p:cNvPr id="4" name="Picture 3">
            <a:extLst>
              <a:ext uri="{FF2B5EF4-FFF2-40B4-BE49-F238E27FC236}">
                <a16:creationId xmlns:a16="http://schemas.microsoft.com/office/drawing/2014/main" id="{86FF62EB-A4A3-E5A2-D13C-916184F05A6F}"/>
              </a:ext>
            </a:extLst>
          </p:cNvPr>
          <p:cNvPicPr>
            <a:picLocks noChangeAspect="1"/>
          </p:cNvPicPr>
          <p:nvPr/>
        </p:nvPicPr>
        <p:blipFill>
          <a:blip r:embed="rId2"/>
          <a:stretch>
            <a:fillRect/>
          </a:stretch>
        </p:blipFill>
        <p:spPr>
          <a:xfrm>
            <a:off x="2712720" y="2270592"/>
            <a:ext cx="6339840" cy="4389288"/>
          </a:xfrm>
          <a:prstGeom prst="rect">
            <a:avLst/>
          </a:prstGeom>
        </p:spPr>
      </p:pic>
    </p:spTree>
    <p:extLst>
      <p:ext uri="{BB962C8B-B14F-4D97-AF65-F5344CB8AC3E}">
        <p14:creationId xmlns:p14="http://schemas.microsoft.com/office/powerpoint/2010/main" val="181739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a:normAutofit/>
          </a:bodyPr>
          <a:lstStyle/>
          <a:p>
            <a:pPr algn="just"/>
            <a:r>
              <a:rPr lang="en-US" sz="2200" dirty="0"/>
              <a:t>IT industry is a competitive and ever changing industry which require constant refine new programing skill and Databases. This project is used to analyze the trends </a:t>
            </a:r>
          </a:p>
          <a:p>
            <a:pPr algn="just"/>
            <a:r>
              <a:rPr lang="en-US" sz="2200" dirty="0"/>
              <a:t>This project is used to analyze the trend:</a:t>
            </a:r>
          </a:p>
          <a:p>
            <a:pPr lvl="1" algn="just"/>
            <a:r>
              <a:rPr lang="en-US" sz="1800" dirty="0"/>
              <a:t>Current Technology Usage </a:t>
            </a:r>
          </a:p>
          <a:p>
            <a:pPr lvl="1" algn="just"/>
            <a:r>
              <a:rPr lang="en-US" sz="1800" dirty="0"/>
              <a:t>Future Technology Trend </a:t>
            </a:r>
          </a:p>
          <a:p>
            <a:pPr lvl="1" algn="just"/>
            <a:r>
              <a:rPr lang="en-US" sz="1800" dirty="0"/>
              <a:t>Demographics in IT industry </a:t>
            </a:r>
          </a:p>
          <a:p>
            <a:pPr algn="just"/>
            <a:r>
              <a:rPr lang="en-US" sz="2200" dirty="0"/>
              <a:t>The project is to identify the top programming languages</a:t>
            </a:r>
          </a:p>
          <a:p>
            <a:pPr algn="just"/>
            <a:r>
              <a:rPr lang="en-US" sz="2200" dirty="0"/>
              <a:t>Identifying top database skills in demand</a:t>
            </a:r>
          </a:p>
          <a:p>
            <a:pPr algn="just"/>
            <a:r>
              <a:rPr lang="en-US" sz="2200" dirty="0"/>
              <a:t>Popular IDEs</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690688"/>
            <a:ext cx="7068725" cy="45756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200" b="1" u="sng" dirty="0"/>
              <a:t>What is the emerging trend and future skill requirements in the Industry? </a:t>
            </a:r>
          </a:p>
          <a:p>
            <a:pPr lvl="1" algn="just"/>
            <a:r>
              <a:rPr lang="en-US" sz="1800" dirty="0"/>
              <a:t>What are the top programming language in demand?</a:t>
            </a:r>
          </a:p>
          <a:p>
            <a:pPr lvl="1" algn="just"/>
            <a:r>
              <a:rPr lang="en-US" sz="1800" dirty="0"/>
              <a:t>What are the top database skills in demand?</a:t>
            </a:r>
          </a:p>
          <a:p>
            <a:pPr lvl="1" algn="just"/>
            <a:r>
              <a:rPr lang="en-US" sz="1800" dirty="0"/>
              <a:t>What are the popular IDEs?</a:t>
            </a:r>
          </a:p>
          <a:p>
            <a:pPr algn="just"/>
            <a:r>
              <a:rPr lang="en-US" sz="2200" dirty="0"/>
              <a:t>collecting data from various sources and identifying trends for this year's report on emerging skills:</a:t>
            </a:r>
          </a:p>
          <a:p>
            <a:pPr lvl="1" algn="just"/>
            <a:r>
              <a:rPr lang="en-US" sz="1800" dirty="0"/>
              <a:t>Job Postings</a:t>
            </a:r>
          </a:p>
          <a:p>
            <a:pPr lvl="1" algn="just"/>
            <a:r>
              <a:rPr lang="en-US" sz="1800" dirty="0"/>
              <a:t>Training Portals</a:t>
            </a:r>
          </a:p>
          <a:p>
            <a:pPr lvl="1" algn="just"/>
            <a:r>
              <a:rPr lang="en-US" sz="1800" dirty="0"/>
              <a:t>Surveys</a:t>
            </a:r>
          </a:p>
          <a:p>
            <a:pPr algn="just"/>
            <a:r>
              <a:rPr lang="en-US" sz="1800" dirty="0"/>
              <a:t>A Data Analyst in a global IT and business consulting services firm that is known for their expertise in IT solutions and their team of highly experienced IT consultants. In order to keep pace with changing technologies and remain competitive, your organization regularly analyzes data to help identify future skill requirements. </a:t>
            </a:r>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174237" y="1559860"/>
            <a:ext cx="7179564" cy="4787152"/>
          </a:xfrm>
        </p:spPr>
        <p:txBody>
          <a:bodyPr>
            <a:normAutofit/>
          </a:bodyPr>
          <a:lstStyle/>
          <a:p>
            <a:pPr marL="457200" indent="-457200" algn="just">
              <a:buFont typeface="+mj-lt"/>
              <a:buAutoNum type="arabicPeriod"/>
            </a:pPr>
            <a:r>
              <a:rPr lang="en-US" sz="1600" b="1" dirty="0"/>
              <a:t>Data Source: </a:t>
            </a:r>
            <a:r>
              <a:rPr lang="en-US" sz="1600" dirty="0">
                <a:hlinkClick r:id="rId2"/>
              </a:rPr>
              <a:t>Stack Overflow</a:t>
            </a:r>
            <a:r>
              <a:rPr lang="en-US" sz="1600" dirty="0"/>
              <a:t>, Two data is used </a:t>
            </a:r>
            <a:r>
              <a:rPr lang="en-US" sz="1600" dirty="0">
                <a:solidFill>
                  <a:schemeClr val="tx1"/>
                </a:solidFill>
                <a:hlinkClick r:id="rId3">
                  <a:extLst>
                    <a:ext uri="{A12FA001-AC4F-418D-AE19-62706E023703}">
                      <ahyp:hlinkClr xmlns:ahyp="http://schemas.microsoft.com/office/drawing/2018/hyperlinkcolor" val="tx"/>
                    </a:ext>
                  </a:extLst>
                </a:hlinkClick>
              </a:rPr>
              <a:t>Demographics</a:t>
            </a:r>
            <a:r>
              <a:rPr lang="en-US" sz="1600" dirty="0">
                <a:solidFill>
                  <a:srgbClr val="C00000"/>
                </a:solidFill>
              </a:rPr>
              <a:t> </a:t>
            </a:r>
            <a:r>
              <a:rPr lang="en-US" sz="1600" dirty="0"/>
              <a:t>and </a:t>
            </a:r>
            <a:r>
              <a:rPr lang="en-US" sz="1600" dirty="0">
                <a:solidFill>
                  <a:schemeClr val="tx1"/>
                </a:solidFill>
                <a:hlinkClick r:id="rId4">
                  <a:extLst>
                    <a:ext uri="{A12FA001-AC4F-418D-AE19-62706E023703}">
                      <ahyp:hlinkClr xmlns:ahyp="http://schemas.microsoft.com/office/drawing/2018/hyperlinkcolor" val="tx"/>
                    </a:ext>
                  </a:extLst>
                </a:hlinkClick>
              </a:rPr>
              <a:t>Survey data technologies</a:t>
            </a:r>
            <a:endParaRPr lang="en-US" sz="1600" dirty="0">
              <a:solidFill>
                <a:schemeClr val="tx1"/>
              </a:solidFill>
            </a:endParaRPr>
          </a:p>
          <a:p>
            <a:pPr marL="457200" indent="-457200" algn="just">
              <a:buFont typeface="+mj-lt"/>
              <a:buAutoNum type="arabicPeriod"/>
            </a:pPr>
            <a:r>
              <a:rPr lang="en-US" sz="1600" dirty="0"/>
              <a:t>Survey Data technologies was used to analyze the current technology trend and future technology trend:</a:t>
            </a:r>
          </a:p>
          <a:p>
            <a:pPr lvl="1"/>
            <a:r>
              <a:rPr lang="en-US" sz="1200" dirty="0"/>
              <a:t>Respondents</a:t>
            </a:r>
          </a:p>
          <a:p>
            <a:pPr lvl="1"/>
            <a:r>
              <a:rPr lang="en-US" sz="1200" dirty="0" err="1"/>
              <a:t>LanguageWorked</a:t>
            </a:r>
            <a:r>
              <a:rPr lang="en-US" sz="1200" dirty="0"/>
              <a:t> With, </a:t>
            </a:r>
            <a:r>
              <a:rPr lang="en-US" sz="1200" dirty="0" err="1"/>
              <a:t>DataBaseWorked</a:t>
            </a:r>
            <a:r>
              <a:rPr lang="en-US" sz="1200" dirty="0"/>
              <a:t> With, </a:t>
            </a:r>
            <a:r>
              <a:rPr lang="en-US" sz="1200" dirty="0" err="1"/>
              <a:t>PlatfarmWorked</a:t>
            </a:r>
            <a:r>
              <a:rPr lang="en-US" sz="1200" dirty="0"/>
              <a:t> With, </a:t>
            </a:r>
            <a:r>
              <a:rPr lang="en-US" sz="1200" dirty="0" err="1"/>
              <a:t>WebframeWorked</a:t>
            </a:r>
            <a:r>
              <a:rPr lang="en-US" sz="1200" dirty="0"/>
              <a:t> With</a:t>
            </a:r>
          </a:p>
          <a:p>
            <a:pPr lvl="1"/>
            <a:r>
              <a:rPr lang="en-US" sz="1200" dirty="0" err="1"/>
              <a:t>LanguageDesireNextYear</a:t>
            </a:r>
            <a:r>
              <a:rPr lang="en-US" sz="1200" dirty="0"/>
              <a:t>, </a:t>
            </a:r>
            <a:r>
              <a:rPr lang="en-US" sz="1200" dirty="0" err="1"/>
              <a:t>DataBaseDesireNextYear</a:t>
            </a:r>
            <a:r>
              <a:rPr lang="en-US" sz="1200" dirty="0"/>
              <a:t>, </a:t>
            </a:r>
            <a:r>
              <a:rPr lang="en-US" sz="1200" dirty="0" err="1"/>
              <a:t>PlatformDesireNextYear</a:t>
            </a:r>
            <a:r>
              <a:rPr lang="en-US" sz="1200" dirty="0"/>
              <a:t>, </a:t>
            </a:r>
            <a:r>
              <a:rPr lang="en-US" sz="1200" dirty="0" err="1"/>
              <a:t>WebframeDesireNextYear</a:t>
            </a:r>
            <a:endParaRPr lang="en-US" sz="1200" dirty="0"/>
          </a:p>
          <a:p>
            <a:pPr marL="457200" indent="-457200" algn="just">
              <a:buFont typeface="+mj-lt"/>
              <a:buAutoNum type="arabicPeriod"/>
            </a:pPr>
            <a:r>
              <a:rPr lang="en-US" sz="1600" dirty="0"/>
              <a:t>Demographic data was used for demographic data:</a:t>
            </a:r>
          </a:p>
          <a:p>
            <a:pPr lvl="1" algn="just"/>
            <a:r>
              <a:rPr lang="en-US" sz="1200" dirty="0"/>
              <a:t>Man and woman</a:t>
            </a:r>
          </a:p>
          <a:p>
            <a:pPr lvl="1" algn="just"/>
            <a:r>
              <a:rPr lang="en-US" sz="1200" dirty="0"/>
              <a:t>Age </a:t>
            </a:r>
          </a:p>
          <a:p>
            <a:pPr lvl="1" algn="just"/>
            <a:r>
              <a:rPr lang="en-US" sz="1200" dirty="0"/>
              <a:t>Formal education level and Countries </a:t>
            </a:r>
          </a:p>
          <a:p>
            <a:pPr marL="457200" indent="-457200" algn="just">
              <a:buFont typeface="+mj-lt"/>
              <a:buAutoNum type="arabicPeriod"/>
            </a:pPr>
            <a:r>
              <a:rPr lang="en-US" sz="1600" dirty="0"/>
              <a:t>Data is </a:t>
            </a:r>
            <a:r>
              <a:rPr lang="en-US" sz="1600" b="1" u="sng" dirty="0">
                <a:solidFill>
                  <a:schemeClr val="tx1"/>
                </a:solidFill>
              </a:rPr>
              <a:t>filtered</a:t>
            </a:r>
            <a:r>
              <a:rPr lang="en-US" sz="1600" dirty="0"/>
              <a:t> with: </a:t>
            </a:r>
          </a:p>
          <a:p>
            <a:pPr lvl="1" algn="just"/>
            <a:r>
              <a:rPr lang="en-US" sz="1100" dirty="0" err="1"/>
              <a:t>NoValue</a:t>
            </a:r>
            <a:r>
              <a:rPr lang="en-US" sz="1100" dirty="0"/>
              <a:t> or null is cleaned </a:t>
            </a:r>
          </a:p>
          <a:p>
            <a:pPr lvl="1" algn="just"/>
            <a:r>
              <a:rPr lang="en-US" sz="1100" dirty="0"/>
              <a:t>Demographic: man and woman only</a:t>
            </a:r>
            <a:endParaRPr lang="en-US" sz="1050" dirty="0"/>
          </a:p>
          <a:p>
            <a:pPr marL="457200" indent="-457200" algn="just">
              <a:buFont typeface="+mj-lt"/>
              <a:buAutoNum type="arabicPeriod"/>
            </a:pPr>
            <a:r>
              <a:rPr lang="en-US" sz="1600" dirty="0"/>
              <a:t>Illustration of the data is used as follows:</a:t>
            </a:r>
          </a:p>
          <a:p>
            <a:pPr lvl="1" algn="just"/>
            <a:r>
              <a:rPr lang="en-US" sz="1100" dirty="0"/>
              <a:t>Python libraries: </a:t>
            </a:r>
            <a:r>
              <a:rPr lang="en-US" sz="1100" dirty="0" err="1"/>
              <a:t>Numpy</a:t>
            </a:r>
            <a:r>
              <a:rPr lang="en-US" sz="1100" dirty="0"/>
              <a:t>, Matplotlib, </a:t>
            </a:r>
            <a:r>
              <a:rPr lang="en-US" sz="1100" dirty="0" err="1"/>
              <a:t>Pandas,Seaborn</a:t>
            </a:r>
            <a:endParaRPr lang="en-US" sz="1100" dirty="0"/>
          </a:p>
          <a:p>
            <a:pPr lvl="1" algn="just"/>
            <a:r>
              <a:rPr lang="en-US" sz="1100" dirty="0"/>
              <a:t>IBM Cognos Analytics Dashboard </a:t>
            </a:r>
          </a:p>
          <a:p>
            <a:pPr lvl="1" algn="just"/>
            <a:r>
              <a:rPr lang="en-US" sz="1100" dirty="0" err="1"/>
              <a:t>Jupyternotebook</a:t>
            </a:r>
            <a:r>
              <a:rPr lang="en-US" sz="1100" dirty="0"/>
              <a:t> for Data Cleaning and Data Science Analysis</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5"/>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5" name="TextBox 4">
            <a:extLst>
              <a:ext uri="{FF2B5EF4-FFF2-40B4-BE49-F238E27FC236}">
                <a16:creationId xmlns:a16="http://schemas.microsoft.com/office/drawing/2014/main" id="{9E95800E-1B81-68DC-B25E-FF2E58E6A3F8}"/>
              </a:ext>
            </a:extLst>
          </p:cNvPr>
          <p:cNvSpPr txBox="1"/>
          <p:nvPr/>
        </p:nvSpPr>
        <p:spPr>
          <a:xfrm>
            <a:off x="838200" y="1613119"/>
            <a:ext cx="10515600" cy="3631763"/>
          </a:xfrm>
          <a:prstGeom prst="rect">
            <a:avLst/>
          </a:prstGeom>
          <a:noFill/>
        </p:spPr>
        <p:txBody>
          <a:bodyPr wrap="square">
            <a:spAutoFit/>
          </a:bodyPr>
          <a:lstStyle/>
          <a:p>
            <a:r>
              <a:rPr lang="en-US" sz="2800" b="1" dirty="0"/>
              <a:t>The Results shown as follows are the analysis comparing the graphs between the current technology usage and Future technology usage. </a:t>
            </a:r>
          </a:p>
          <a:p>
            <a:endParaRPr lang="en-US" dirty="0"/>
          </a:p>
          <a:p>
            <a:r>
              <a:rPr lang="en-US" sz="2800" b="1" u="sng" dirty="0"/>
              <a:t>Results as follows:</a:t>
            </a:r>
          </a:p>
          <a:p>
            <a:pPr marL="342900" indent="-342900">
              <a:buAutoNum type="arabicPeriod"/>
            </a:pPr>
            <a:r>
              <a:rPr lang="en-US" sz="2400" b="1" dirty="0"/>
              <a:t>Programming Language trends</a:t>
            </a:r>
          </a:p>
          <a:p>
            <a:pPr marL="742950" indent="-742950">
              <a:buFont typeface="+mj-lt"/>
              <a:buAutoNum type="arabicPeriod"/>
            </a:pPr>
            <a:endParaRPr lang="en-US" sz="2800" b="1" dirty="0"/>
          </a:p>
          <a:p>
            <a:pPr marL="342900" indent="-342900">
              <a:buAutoNum type="arabicPeriod"/>
            </a:pPr>
            <a:r>
              <a:rPr lang="en-US" sz="2400" b="1" dirty="0"/>
              <a:t>Database trends</a:t>
            </a:r>
          </a:p>
          <a:p>
            <a:pPr marL="742950" indent="-742950">
              <a:buFont typeface="+mj-lt"/>
              <a:buAutoNum type="arabicPeriod"/>
            </a:pPr>
            <a:endParaRPr lang="en-US" sz="2800" b="1" dirty="0"/>
          </a:p>
          <a:p>
            <a:pPr marL="342900" indent="-342900">
              <a:buAutoNum type="arabicPeriod"/>
            </a:pPr>
            <a:r>
              <a:rPr lang="en-US" sz="2400" b="1" dirty="0"/>
              <a:t>IDEs trends</a:t>
            </a:r>
          </a:p>
        </p:txBody>
      </p:sp>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12" name="Picture 11">
            <a:extLst>
              <a:ext uri="{FF2B5EF4-FFF2-40B4-BE49-F238E27FC236}">
                <a16:creationId xmlns:a16="http://schemas.microsoft.com/office/drawing/2014/main" id="{AAF4A7F1-729F-A009-F2D4-971630736DE7}"/>
              </a:ext>
            </a:extLst>
          </p:cNvPr>
          <p:cNvPicPr>
            <a:picLocks noChangeAspect="1"/>
          </p:cNvPicPr>
          <p:nvPr/>
        </p:nvPicPr>
        <p:blipFill rotWithShape="1">
          <a:blip r:embed="rId3"/>
          <a:srcRect l="5662" t="30327" r="58896" b="27059"/>
          <a:stretch/>
        </p:blipFill>
        <p:spPr>
          <a:xfrm>
            <a:off x="881963" y="2506660"/>
            <a:ext cx="4614949" cy="3670302"/>
          </a:xfrm>
          <a:prstGeom prst="rect">
            <a:avLst/>
          </a:prstGeom>
        </p:spPr>
      </p:pic>
      <p:pic>
        <p:nvPicPr>
          <p:cNvPr id="14" name="Picture 13">
            <a:extLst>
              <a:ext uri="{FF2B5EF4-FFF2-40B4-BE49-F238E27FC236}">
                <a16:creationId xmlns:a16="http://schemas.microsoft.com/office/drawing/2014/main" id="{95AF4A8E-DBA6-6B3D-45B4-119EBC0C669A}"/>
              </a:ext>
            </a:extLst>
          </p:cNvPr>
          <p:cNvPicPr>
            <a:picLocks noChangeAspect="1"/>
          </p:cNvPicPr>
          <p:nvPr/>
        </p:nvPicPr>
        <p:blipFill rotWithShape="1">
          <a:blip r:embed="rId4"/>
          <a:srcRect l="5515" t="29935" r="51250" b="26144"/>
          <a:stretch/>
        </p:blipFill>
        <p:spPr>
          <a:xfrm>
            <a:off x="6172199" y="2506660"/>
            <a:ext cx="5181601" cy="3670301"/>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fontScale="92500" lnSpcReduction="10000"/>
          </a:bodyPr>
          <a:lstStyle/>
          <a:p>
            <a:pPr marL="0" indent="0">
              <a:buNone/>
            </a:pPr>
            <a:r>
              <a:rPr lang="en-US" b="1" u="sng" dirty="0"/>
              <a:t>Findings</a:t>
            </a:r>
          </a:p>
          <a:p>
            <a:r>
              <a:rPr lang="en-US" dirty="0"/>
              <a:t>JavaScript is the top most demanded for current and future programming language. </a:t>
            </a:r>
          </a:p>
          <a:p>
            <a:r>
              <a:rPr lang="en-US" dirty="0"/>
              <a:t>Significantly Increasing desire for Python</a:t>
            </a:r>
          </a:p>
          <a:p>
            <a:r>
              <a:rPr lang="en-US" dirty="0"/>
              <a:t>The trends of programming language has shifted</a:t>
            </a:r>
          </a:p>
          <a:p>
            <a:r>
              <a:rPr lang="en-US" dirty="0"/>
              <a:t>Top 5 language are:</a:t>
            </a:r>
          </a:p>
          <a:p>
            <a:pPr lvl="1"/>
            <a:r>
              <a:rPr lang="en-US" sz="2600" dirty="0" err="1"/>
              <a:t>JaveScript</a:t>
            </a:r>
            <a:r>
              <a:rPr lang="en-US" sz="2600" dirty="0"/>
              <a:t>, </a:t>
            </a:r>
            <a:r>
              <a:rPr lang="en-US" sz="2600" dirty="0" err="1"/>
              <a:t>Python,HTML,SQL</a:t>
            </a:r>
            <a:r>
              <a:rPr lang="en-US" sz="2600" dirty="0"/>
              <a:t>, TypeScript</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fontScale="92500" lnSpcReduction="10000"/>
          </a:bodyPr>
          <a:lstStyle/>
          <a:p>
            <a:pPr marL="0" indent="0">
              <a:buNone/>
            </a:pPr>
            <a:r>
              <a:rPr lang="en-US" b="1" u="sng" dirty="0"/>
              <a:t>Implications</a:t>
            </a:r>
          </a:p>
          <a:p>
            <a:pPr algn="just"/>
            <a:r>
              <a:rPr lang="en-US" dirty="0"/>
              <a:t>JavaScript is still most popular and widely used in programming language in IT industry.</a:t>
            </a:r>
          </a:p>
          <a:p>
            <a:pPr algn="just"/>
            <a:r>
              <a:rPr lang="en-US" dirty="0"/>
              <a:t>Python has become a new desired and required skills in IT industry.</a:t>
            </a:r>
          </a:p>
          <a:p>
            <a:pPr algn="just"/>
            <a:r>
              <a:rPr lang="en-US" dirty="0"/>
              <a:t>JavaScript, Python, HTML/CSS,SQL, TypeScript are the top 5 most desired skills.</a:t>
            </a:r>
          </a:p>
          <a:p>
            <a:pPr algn="just"/>
            <a:r>
              <a:rPr lang="en-US" dirty="0"/>
              <a:t>The Desire Skill for programming language has certainly Shifted.</a:t>
            </a:r>
          </a:p>
        </p:txBody>
      </p:sp>
    </p:spTree>
    <p:extLst>
      <p:ext uri="{BB962C8B-B14F-4D97-AF65-F5344CB8AC3E}">
        <p14:creationId xmlns:p14="http://schemas.microsoft.com/office/powerpoint/2010/main" val="54556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a:lstStyle/>
          <a:p>
            <a:r>
              <a:rPr lang="en-US" dirty="0"/>
              <a:t>DATABASE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b="1" u="sng"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b="1" u="sng"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6" name="Picture 5">
            <a:extLst>
              <a:ext uri="{FF2B5EF4-FFF2-40B4-BE49-F238E27FC236}">
                <a16:creationId xmlns:a16="http://schemas.microsoft.com/office/drawing/2014/main" id="{3694A329-4EA6-5B67-1709-AA1EBC4C8F8C}"/>
              </a:ext>
            </a:extLst>
          </p:cNvPr>
          <p:cNvPicPr>
            <a:picLocks noChangeAspect="1"/>
          </p:cNvPicPr>
          <p:nvPr/>
        </p:nvPicPr>
        <p:blipFill rotWithShape="1">
          <a:blip r:embed="rId2"/>
          <a:srcRect l="51324" t="29804" r="3603" b="25581"/>
          <a:stretch/>
        </p:blipFill>
        <p:spPr>
          <a:xfrm>
            <a:off x="813816" y="2327564"/>
            <a:ext cx="4639332" cy="3849398"/>
          </a:xfrm>
          <a:prstGeom prst="rect">
            <a:avLst/>
          </a:prstGeom>
        </p:spPr>
      </p:pic>
      <p:pic>
        <p:nvPicPr>
          <p:cNvPr id="9" name="Picture 8">
            <a:extLst>
              <a:ext uri="{FF2B5EF4-FFF2-40B4-BE49-F238E27FC236}">
                <a16:creationId xmlns:a16="http://schemas.microsoft.com/office/drawing/2014/main" id="{B418A92C-D3C5-6487-CF18-99097B43C681}"/>
              </a:ext>
            </a:extLst>
          </p:cNvPr>
          <p:cNvPicPr>
            <a:picLocks noChangeAspect="1"/>
          </p:cNvPicPr>
          <p:nvPr/>
        </p:nvPicPr>
        <p:blipFill rotWithShape="1">
          <a:blip r:embed="rId3"/>
          <a:srcRect l="51618" t="28366" r="2794" b="26667"/>
          <a:stretch/>
        </p:blipFill>
        <p:spPr>
          <a:xfrm>
            <a:off x="6120385" y="2327564"/>
            <a:ext cx="5233416" cy="3849398"/>
          </a:xfrm>
          <a:prstGeom prst="rect">
            <a:avLst/>
          </a:prstGeom>
        </p:spPr>
      </p:pic>
    </p:spTree>
    <p:extLst>
      <p:ext uri="{BB962C8B-B14F-4D97-AF65-F5344CB8AC3E}">
        <p14:creationId xmlns:p14="http://schemas.microsoft.com/office/powerpoint/2010/main" val="1074638838"/>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574</TotalTime>
  <Words>1299</Words>
  <Application>Microsoft Office PowerPoint</Application>
  <PresentationFormat>Widescreen</PresentationFormat>
  <Paragraphs>157</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Helv</vt:lpstr>
      <vt:lpstr>IBM Plex Mono SemiBold</vt:lpstr>
      <vt:lpstr>IBM Plex Mono Text</vt:lpstr>
      <vt:lpstr>IBM Plex Sans Text</vt:lpstr>
      <vt:lpstr>SLIDE_TEMPLATE_skill_network</vt:lpstr>
      <vt:lpstr>Emerging Trending Skills Required In IT industry In the future</vt:lpstr>
      <vt:lpstr>OUTLINE</vt:lpstr>
      <vt:lpstr>EXECUTIVE SUMMARY</vt:lpstr>
      <vt:lpstr>INTRODUCTION</vt:lpstr>
      <vt:lpstr>METHODOLOGY</vt:lpstr>
      <vt:lpstr>RESULTS</vt:lpstr>
      <vt:lpstr>PROGRAMMING LANGUAGE TRENDS</vt:lpstr>
      <vt:lpstr>PROGRAMMING LANGUAGE TRENDS - FINDINGS &amp; IMPLICATIONS</vt:lpstr>
      <vt:lpstr>DATABASE TRENDS</vt:lpstr>
      <vt:lpstr>DATABASE TRENDS - FINDINGS &amp; IMPLICATIONS</vt:lpstr>
      <vt:lpstr>IDE TRENDS</vt:lpstr>
      <vt:lpstr>IDE TRENDS - FINDINGS &amp; IMPLICATIONS</vt:lpstr>
      <vt:lpstr>DASHBOARD</vt:lpstr>
      <vt:lpstr>DASHBOARD TAB 1</vt:lpstr>
      <vt:lpstr>DASHBOARD TAB 2</vt:lpstr>
      <vt:lpstr>DASHBOARD TAB 3</vt:lpstr>
      <vt:lpstr>DISCUSSION</vt:lpstr>
      <vt:lpstr>OVERALL FINDINGS &amp; IMPLICATIONS</vt:lpstr>
      <vt:lpstr>Additional FINDINGS &amp; IMPLICATIONS</vt:lpstr>
      <vt:lpstr>CONCLUSION</vt:lpstr>
      <vt:lpstr>APPENDIX</vt:lpstr>
      <vt:lpstr> JOB POSTINGS</vt:lpstr>
      <vt:lpstr>POPULAR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Ninad Ansurkar</cp:lastModifiedBy>
  <cp:revision>21</cp:revision>
  <dcterms:created xsi:type="dcterms:W3CDTF">2020-10-28T18:29:43Z</dcterms:created>
  <dcterms:modified xsi:type="dcterms:W3CDTF">2023-07-01T10:06:54Z</dcterms:modified>
</cp:coreProperties>
</file>